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61" r:id="rId2"/>
    <p:sldId id="275" r:id="rId3"/>
    <p:sldId id="531" r:id="rId4"/>
    <p:sldId id="389" r:id="rId5"/>
    <p:sldId id="325" r:id="rId6"/>
    <p:sldId id="529" r:id="rId7"/>
    <p:sldId id="381" r:id="rId8"/>
    <p:sldId id="385" r:id="rId9"/>
    <p:sldId id="387" r:id="rId10"/>
    <p:sldId id="533" r:id="rId11"/>
    <p:sldId id="535" r:id="rId12"/>
    <p:sldId id="391" r:id="rId13"/>
    <p:sldId id="534" r:id="rId14"/>
    <p:sldId id="532" r:id="rId15"/>
    <p:sldId id="540" r:id="rId16"/>
    <p:sldId id="537" r:id="rId17"/>
    <p:sldId id="538" r:id="rId18"/>
    <p:sldId id="539" r:id="rId19"/>
    <p:sldId id="530" r:id="rId20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Rust Syntax" id="{E0419D64-84C9-AC42-BB67-99A7DF8A42F6}">
          <p14:sldIdLst>
            <p14:sldId id="361"/>
            <p14:sldId id="275"/>
            <p14:sldId id="531"/>
            <p14:sldId id="389"/>
            <p14:sldId id="325"/>
          </p14:sldIdLst>
        </p14:section>
        <p14:section name="Demo: Rust Syntax" id="{F545A392-E667-A64E-A159-FA64B578ECC1}">
          <p14:sldIdLst>
            <p14:sldId id="529"/>
          </p14:sldIdLst>
        </p14:section>
        <p14:section name="Primitive Data Types in Rust" id="{A4FD25A7-793A-3142-9DFB-844008F154E8}">
          <p14:sldIdLst>
            <p14:sldId id="381"/>
            <p14:sldId id="385"/>
            <p14:sldId id="387"/>
            <p14:sldId id="533"/>
            <p14:sldId id="535"/>
            <p14:sldId id="391"/>
            <p14:sldId id="534"/>
          </p14:sldIdLst>
        </p14:section>
        <p14:section name="Creating Custom Types" id="{2E8D2D27-3131-1648-ADF0-DA58B0B75176}">
          <p14:sldIdLst>
            <p14:sldId id="532"/>
            <p14:sldId id="540"/>
            <p14:sldId id="537"/>
            <p14:sldId id="538"/>
            <p14:sldId id="539"/>
          </p14:sldIdLst>
        </p14:section>
        <p14:section name="Demo: Using Data Types" id="{06731917-5CFB-354F-989B-A91B2FD2D3A9}">
          <p14:sldIdLst>
            <p14:sldId id="5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F25"/>
    <a:srgbClr val="000000"/>
    <a:srgbClr val="352B6F"/>
    <a:srgbClr val="E2E8F0"/>
    <a:srgbClr val="282053"/>
    <a:srgbClr val="4A33D1"/>
    <a:srgbClr val="00A3FF"/>
    <a:srgbClr val="B9004B"/>
    <a:srgbClr val="585FA2"/>
    <a:srgbClr val="EB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254"/>
    <p:restoredTop sz="94764"/>
  </p:normalViewPr>
  <p:slideViewPr>
    <p:cSldViewPr snapToGrid="0" snapToObjects="1">
      <p:cViewPr varScale="1">
        <p:scale>
          <a:sx n="15" d="100"/>
          <a:sy n="15" d="100"/>
        </p:scale>
        <p:origin x="256" y="3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540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F9C7B6-768D-954F-BA9C-9122E2D6F6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1915F-6815-D24D-8730-958EF22CD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0A394-DE4D-5742-BB9F-4F15EB604784}" type="datetimeFigureOut">
              <a:rPr lang="en-US" smtClean="0"/>
              <a:t>8/26/23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D0B7F-A9EB-2F45-BF1A-2E9813999A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AAC6D-38E8-B547-8A56-167358C0C2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D28C9-F529-5047-B6FF-09EB9BDA3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45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8/26/23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2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3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10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8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98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8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93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42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42296" y="921052"/>
            <a:ext cx="16222661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10000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3720" y="4740793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42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24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9152" y="841375"/>
            <a:ext cx="7175500" cy="860425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9152" y="841375"/>
            <a:ext cx="7175500" cy="860425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27361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0547" y="693738"/>
            <a:ext cx="11686906" cy="491648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0547" y="693738"/>
            <a:ext cx="11686906" cy="491648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886835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99690" y="2346370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9690" y="4666792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899690" y="6987214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91849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91849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91849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91023" y="2346370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1023" y="4666792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91023" y="6987214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09826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609826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609826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405272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7189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917189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17189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917190" y="2071960"/>
            <a:ext cx="1645362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366171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2366171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366171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41680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641680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41680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3087088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89" y="2560321"/>
            <a:ext cx="7828225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3" y="6760231"/>
            <a:ext cx="7828221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42582" y="2560321"/>
            <a:ext cx="7828225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42586" y="6760231"/>
            <a:ext cx="7828221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847759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2734727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14514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611172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993130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487847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88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92770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392772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2375537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11649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680373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392772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61838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10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50747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11395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31071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50747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11395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1071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703779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010622" y="3165943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894098" y="3152306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305114" y="3165943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599606" y="3152306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11682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6174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00666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02375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20237" y="241861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20237" y="483029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17191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17190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711468" y="241861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11468" y="483029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2708422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08421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818898" y="241861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18898" y="483029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815852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15851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06406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341073" y="2532121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1073" y="4987397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341073" y="7389327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48038" y="2478772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38" y="4934048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48038" y="7335978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4172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01994" y="2145186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01994" y="4111178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01994" y="6080288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91719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001994" y="8049396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732274" y="2236627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32274" y="4202621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32274" y="6171729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32274" y="8140837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549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71837" y="2145187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971837" y="3623501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971837" y="5101815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91719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971837" y="6580129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729869" y="2236625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29869" y="3714941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29869" y="5193255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29869" y="6671567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91719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971837" y="8100643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729869" y="8192081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1034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475409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613118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90" y="3369277"/>
            <a:ext cx="5065776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3210" y="3369277"/>
            <a:ext cx="5061580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309230" y="3369277"/>
            <a:ext cx="5061580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4044517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90" y="3369277"/>
            <a:ext cx="5065776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3210" y="3369277"/>
            <a:ext cx="5061580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305034" y="3369277"/>
            <a:ext cx="5061580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2568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8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3720" y="4740793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42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37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39" y="3369277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189" y="6507610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19139" y="6507610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06667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39" y="3369277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189" y="6507610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19139" y="6507610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683741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49977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43900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520707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49977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43900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215864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42539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9192093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8288000" cy="38703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2926080"/>
            <a:ext cx="18288000" cy="944265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6453621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268146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8288000" cy="3786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2926080"/>
            <a:ext cx="18288000" cy="944265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6453621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5665785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8595360" y="3786029"/>
            <a:ext cx="1152144" cy="6500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8640766" y="3786028"/>
            <a:ext cx="1106738" cy="6500972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8288000" cy="378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2926080"/>
            <a:ext cx="18288000" cy="85994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3786032"/>
            <a:ext cx="8951494" cy="6500968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2" y="3786030"/>
            <a:ext cx="3729515" cy="94731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10253696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9336506" y="3786031"/>
            <a:ext cx="8951494" cy="5321393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27118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9336506" y="8851932"/>
            <a:ext cx="7689622" cy="143506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3696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7864184" y="3786030"/>
            <a:ext cx="423816" cy="510987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8595360" y="3786029"/>
            <a:ext cx="1152144" cy="65009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8542657" y="3786028"/>
            <a:ext cx="1106738" cy="6500972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8288000" cy="3786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2926080"/>
            <a:ext cx="18288000" cy="85994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3772220"/>
            <a:ext cx="8951494" cy="6500972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31668" y="3764150"/>
            <a:ext cx="3729515" cy="94731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10253696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9336506" y="3786031"/>
            <a:ext cx="8951494" cy="5321393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27118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9336506" y="8851932"/>
            <a:ext cx="7689622" cy="143506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3696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7864184" y="3786030"/>
            <a:ext cx="423816" cy="510987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3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8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5104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8288000" cy="3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2926081"/>
            <a:ext cx="18288000" cy="85637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3786012"/>
            <a:ext cx="11777472" cy="6500988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0457947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150198"/>
            <a:ext cx="5839376" cy="574360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9861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0"/>
            <a:ext cx="18288000" cy="3786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2926081"/>
            <a:ext cx="18288000" cy="85993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3786012"/>
            <a:ext cx="11777472" cy="6500988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150198"/>
            <a:ext cx="5839376" cy="574360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0198"/>
            <a:ext cx="10293355" cy="57436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636097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0" y="0"/>
            <a:ext cx="6613451" cy="1028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577752"/>
            <a:ext cx="10755386" cy="8297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11991" y="542566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75" y="4384065"/>
            <a:ext cx="5296902" cy="1518870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890260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-1" y="0"/>
            <a:ext cx="6613451" cy="10287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577752"/>
            <a:ext cx="10755386" cy="8297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11991" y="542566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75" y="4384065"/>
            <a:ext cx="5296902" cy="1518870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762294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926080"/>
            <a:ext cx="16453620" cy="68142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120205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926080"/>
            <a:ext cx="16453620" cy="68142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59531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4" y="0"/>
            <a:ext cx="18288004" cy="37970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2926081"/>
            <a:ext cx="18288000" cy="911848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3786012"/>
            <a:ext cx="18288000" cy="35815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17188" y="7571232"/>
            <a:ext cx="16453621" cy="24688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041648"/>
            <a:ext cx="16453621" cy="30812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098236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4" y="0"/>
            <a:ext cx="18288004" cy="37970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2926081"/>
            <a:ext cx="18288000" cy="870932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3786012"/>
            <a:ext cx="18288000" cy="3581500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17188" y="7571232"/>
            <a:ext cx="16453621" cy="24688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041648"/>
            <a:ext cx="16453621" cy="30812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43158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4" y="-2"/>
            <a:ext cx="18288004" cy="6345940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281" y="6786380"/>
            <a:ext cx="17483382" cy="60423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2281" y="7573617"/>
            <a:ext cx="17483382" cy="228838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30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4" y="-2"/>
            <a:ext cx="18288004" cy="6345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86380"/>
            <a:ext cx="17483382" cy="60423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573617"/>
            <a:ext cx="17483382" cy="228838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526964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2786" y="4538443"/>
            <a:ext cx="15304713" cy="1210115"/>
          </a:xfrm>
          <a:prstGeom prst="rect">
            <a:avLst/>
          </a:prstGeom>
        </p:spPr>
        <p:txBody>
          <a:bodyPr anchor="ctr"/>
          <a:lstStyle>
            <a:lvl1pPr algn="l">
              <a:defRPr sz="6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220491" y="4538443"/>
            <a:ext cx="0" cy="1210115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9071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094561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2013287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9125712" cy="1028700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9125712" cy="102870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9071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511110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7072376" y="717214"/>
            <a:ext cx="0" cy="887984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08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0" y="703581"/>
            <a:ext cx="5701777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7072376" y="717214"/>
            <a:ext cx="0" cy="887984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259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59902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48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6912317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3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39" y="2438401"/>
            <a:ext cx="6301361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438401"/>
            <a:ext cx="939639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10705722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151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0"/>
            <a:ext cx="9509760" cy="90412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9065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2208361"/>
            <a:ext cx="9509760" cy="75567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8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1" y="856298"/>
            <a:ext cx="9509760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072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0" y="-1"/>
            <a:ext cx="18287999" cy="10296939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2565400"/>
            <a:ext cx="15054790" cy="28193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1041774" y="5723158"/>
            <a:ext cx="16204453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1067547" y="1803399"/>
            <a:ext cx="11053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2971300"/>
            <a:ext cx="10168128" cy="111880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78171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474155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902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0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358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0045278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733807"/>
            <a:ext cx="15057120" cy="59898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000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1563375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733807"/>
            <a:ext cx="15057120" cy="59898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000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1563375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21287808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5331059" cy="120700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7325" y="3302256"/>
            <a:ext cx="15331059" cy="4323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786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5331059" cy="120700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000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7325" y="3302256"/>
            <a:ext cx="15331059" cy="4323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61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71887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286000"/>
            <a:ext cx="4721900" cy="145816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45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marL="0" marR="0" lvl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6947017" y="-1277203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8319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273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283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064"/>
            <a:ext cx="3857625" cy="10292064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2314575" y="3813592"/>
            <a:ext cx="3429000" cy="2875588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9220" y="4501861"/>
            <a:ext cx="1959710" cy="14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2155346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2148019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4123178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4115851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403" y="6091010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1090658" y="6083683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7403" y="8058841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1090658" y="8051514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9502797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3053704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3046377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5021536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5014209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403" y="6989368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1090658" y="6982041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4587324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3936020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3928693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5903852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5896525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05241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1"/>
                </a:solidFill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286000"/>
            <a:ext cx="4721900" cy="145816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5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6947017" y="-1277203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4011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8054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microsoft.com/office/2007/relationships/hdphoto" Target="../media/hdphoto1.wdp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87" y="855215"/>
            <a:ext cx="16450056" cy="815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7189" y="2738438"/>
            <a:ext cx="16450054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1280160"/>
            <a:ext cx="6214533" cy="1079444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24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5860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24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24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8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7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234" y="9224195"/>
            <a:ext cx="674736" cy="6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672" r:id="rId2"/>
    <p:sldLayoutId id="2147483840" r:id="rId3"/>
    <p:sldLayoutId id="2147483841" r:id="rId4"/>
    <p:sldLayoutId id="2147483744" r:id="rId5"/>
    <p:sldLayoutId id="2147483715" r:id="rId6"/>
    <p:sldLayoutId id="2147483846" r:id="rId7"/>
    <p:sldLayoutId id="2147483847" r:id="rId8"/>
    <p:sldLayoutId id="2147483766" r:id="rId9"/>
    <p:sldLayoutId id="2147483675" r:id="rId10"/>
    <p:sldLayoutId id="2147483836" r:id="rId11"/>
    <p:sldLayoutId id="2147483676" r:id="rId12"/>
    <p:sldLayoutId id="2147483837" r:id="rId13"/>
    <p:sldLayoutId id="2147483794" r:id="rId14"/>
    <p:sldLayoutId id="2147483760" r:id="rId15"/>
    <p:sldLayoutId id="2147483754" r:id="rId16"/>
    <p:sldLayoutId id="2147483755" r:id="rId17"/>
    <p:sldLayoutId id="2147483756" r:id="rId18"/>
    <p:sldLayoutId id="2147483827" r:id="rId19"/>
    <p:sldLayoutId id="2147483757" r:id="rId20"/>
    <p:sldLayoutId id="2147483759" r:id="rId21"/>
    <p:sldLayoutId id="2147483758" r:id="rId22"/>
    <p:sldLayoutId id="2147483791" r:id="rId23"/>
    <p:sldLayoutId id="2147483792" r:id="rId24"/>
    <p:sldLayoutId id="2147483793" r:id="rId25"/>
    <p:sldLayoutId id="2147483747" r:id="rId26"/>
    <p:sldLayoutId id="2147483752" r:id="rId27"/>
    <p:sldLayoutId id="2147483748" r:id="rId28"/>
    <p:sldLayoutId id="2147483761" r:id="rId29"/>
    <p:sldLayoutId id="2147483749" r:id="rId30"/>
    <p:sldLayoutId id="2147483762" r:id="rId31"/>
    <p:sldLayoutId id="2147483750" r:id="rId32"/>
    <p:sldLayoutId id="2147483763" r:id="rId33"/>
    <p:sldLayoutId id="2147483751" r:id="rId34"/>
    <p:sldLayoutId id="2147483764" r:id="rId35"/>
    <p:sldLayoutId id="2147483780" r:id="rId36"/>
    <p:sldLayoutId id="2147483804" r:id="rId37"/>
    <p:sldLayoutId id="2147483781" r:id="rId38"/>
    <p:sldLayoutId id="2147483830" r:id="rId39"/>
    <p:sldLayoutId id="2147483803" r:id="rId40"/>
    <p:sldLayoutId id="2147483809" r:id="rId41"/>
    <p:sldLayoutId id="2147483784" r:id="rId42"/>
    <p:sldLayoutId id="2147483778" r:id="rId43"/>
    <p:sldLayoutId id="2147483774" r:id="rId44"/>
    <p:sldLayoutId id="2147483773" r:id="rId45"/>
    <p:sldLayoutId id="2147483783" r:id="rId46"/>
    <p:sldLayoutId id="2147483779" r:id="rId47"/>
    <p:sldLayoutId id="2147483770" r:id="rId48"/>
    <p:sldLayoutId id="2147483768" r:id="rId49"/>
    <p:sldLayoutId id="2147483771" r:id="rId50"/>
    <p:sldLayoutId id="2147483772" r:id="rId51"/>
    <p:sldLayoutId id="2147483707" r:id="rId52"/>
    <p:sldLayoutId id="2147483706" r:id="rId53"/>
    <p:sldLayoutId id="2147483788" r:id="rId54"/>
    <p:sldLayoutId id="2147483789" r:id="rId55"/>
    <p:sldLayoutId id="2147483753" r:id="rId56"/>
    <p:sldLayoutId id="2147483801" r:id="rId57"/>
    <p:sldLayoutId id="2147483785" r:id="rId58"/>
    <p:sldLayoutId id="2147483786" r:id="rId59"/>
    <p:sldLayoutId id="2147483790" r:id="rId60"/>
    <p:sldLayoutId id="2147483800" r:id="rId61"/>
    <p:sldLayoutId id="2147483807" r:id="rId62"/>
    <p:sldLayoutId id="2147483712" r:id="rId63"/>
    <p:sldLayoutId id="2147483834" r:id="rId64"/>
    <p:sldLayoutId id="2147483719" r:id="rId65"/>
    <p:sldLayoutId id="2147483835" r:id="rId66"/>
    <p:sldLayoutId id="2147483745" r:id="rId67"/>
    <p:sldLayoutId id="2147483746" r:id="rId68"/>
    <p:sldLayoutId id="2147483787" r:id="rId69"/>
    <p:sldLayoutId id="2147483838" r:id="rId70"/>
    <p:sldLayoutId id="2147483839" r:id="rId71"/>
    <p:sldLayoutId id="2147483722" r:id="rId72"/>
    <p:sldLayoutId id="2147483795" r:id="rId73"/>
    <p:sldLayoutId id="2147483796" r:id="rId74"/>
    <p:sldLayoutId id="2147483797" r:id="rId75"/>
    <p:sldLayoutId id="2147483714" r:id="rId7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1371566" rtl="0" eaLnBrk="1" latinLnBrk="0" hangingPunct="1">
        <a:lnSpc>
          <a:spcPct val="90000"/>
        </a:lnSpc>
        <a:spcBef>
          <a:spcPct val="0"/>
        </a:spcBef>
        <a:buNone/>
        <a:defRPr sz="48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42297" y="921052"/>
            <a:ext cx="16221456" cy="2816759"/>
          </a:xfrm>
        </p:spPr>
        <p:txBody>
          <a:bodyPr anchor="b"/>
          <a:lstStyle/>
          <a:p>
            <a:r>
              <a:rPr lang="en-US" sz="8800" dirty="0">
                <a:effectLst/>
              </a:rPr>
              <a:t>Rust Syntax and Data Types</a:t>
            </a:r>
            <a:endParaRPr lang="en-US" sz="8800" dirty="0"/>
          </a:p>
        </p:txBody>
      </p:sp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AAE05E6-F6CF-404C-99D6-E50F72F21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3828" r="11056" b="28729"/>
          <a:stretch/>
        </p:blipFill>
        <p:spPr>
          <a:xfrm>
            <a:off x="1247694" y="7089632"/>
            <a:ext cx="2066545" cy="2072783"/>
          </a:xfrm>
          <a:prstGeom prst="ellipse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36D5E37-C453-AA44-8A03-7298F87A79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4466" y="7324467"/>
            <a:ext cx="9579639" cy="6089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Zachary Bennett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420A382-2E29-064D-BBFA-A7DF054A75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74466" y="7926233"/>
            <a:ext cx="9579637" cy="683713"/>
          </a:xfrm>
        </p:spPr>
        <p:txBody>
          <a:bodyPr/>
          <a:lstStyle/>
          <a:p>
            <a:r>
              <a:rPr lang="en-US" dirty="0"/>
              <a:t>Lead Software Developer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0EC8006-61E1-4942-B500-C5929D56EF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3194" y="8409761"/>
            <a:ext cx="9580909" cy="82528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z_bennett</a:t>
            </a:r>
            <a:r>
              <a:rPr lang="en-US" dirty="0"/>
              <a:t>_   |   </a:t>
            </a:r>
            <a:r>
              <a:rPr lang="en-US" dirty="0" err="1"/>
              <a:t>zachbennettcodes.com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5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Defining integers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The Integer Type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my_number</a:t>
            </a:r>
            <a:r>
              <a:rPr lang="en-US" dirty="0"/>
              <a:t>: i32 = 1;</a:t>
            </a:r>
          </a:p>
          <a:p>
            <a:endParaRPr lang="en-US" dirty="0"/>
          </a:p>
          <a:p>
            <a:r>
              <a:rPr lang="en-US" dirty="0"/>
              <a:t>let my_8_bit_int: i8 = -128;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other_int</a:t>
            </a:r>
            <a:r>
              <a:rPr lang="en-US" dirty="0"/>
              <a:t>: u8 = 128;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5B290D-CB9D-BA46-A982-E985B46D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592" y="3628523"/>
            <a:ext cx="6598301" cy="439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Defining floating point values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20000"/>
              </a:lnSpc>
              <a:buNone/>
            </a:pP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Defining </a:t>
            </a:r>
            <a:r>
              <a:rPr lang="en-US" dirty="0" err="1"/>
              <a:t>booleans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Defining a single character literal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More Primitive Scalar Types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my_floating_point</a:t>
            </a:r>
            <a:r>
              <a:rPr lang="en-US" dirty="0"/>
              <a:t>: f64 = 2.5;</a:t>
            </a:r>
          </a:p>
          <a:p>
            <a:r>
              <a:rPr lang="en-US" dirty="0"/>
              <a:t>let </a:t>
            </a:r>
            <a:r>
              <a:rPr lang="en-US" dirty="0" err="1"/>
              <a:t>other_float</a:t>
            </a:r>
            <a:r>
              <a:rPr lang="en-US" dirty="0"/>
              <a:t>: f32 = 2.0;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this_is_true</a:t>
            </a:r>
            <a:r>
              <a:rPr lang="en-US" dirty="0"/>
              <a:t>: bool = true;</a:t>
            </a:r>
          </a:p>
          <a:p>
            <a:r>
              <a:rPr lang="en-US" dirty="0"/>
              <a:t>let </a:t>
            </a:r>
            <a:r>
              <a:rPr lang="en-US" dirty="0" err="1"/>
              <a:t>this_is_false</a:t>
            </a:r>
            <a:r>
              <a:rPr lang="en-US" dirty="0"/>
              <a:t> = false;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my_char</a:t>
            </a:r>
            <a:r>
              <a:rPr lang="en-US" dirty="0"/>
              <a:t>: char = ‘A’;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6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A60F-2317-2344-9D12-20E8493A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70A3D-EFDF-B744-8A5D-41C3F67406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Tuples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C8154-A7C0-4A4D-B977-04561D2049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7484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Defining a tuple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Defining an array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Defining an explicitly typed array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Primitive Compound Types	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my_tuple</a:t>
            </a:r>
            <a:r>
              <a:rPr lang="en-US" dirty="0"/>
              <a:t> = (‘A’, 1, 1.2);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my_arr</a:t>
            </a:r>
            <a:r>
              <a:rPr lang="en-US" dirty="0"/>
              <a:t> = [1, 2, 3];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my_arr_typed</a:t>
            </a:r>
            <a:r>
              <a:rPr lang="en-US" dirty="0"/>
              <a:t>: [i32; 3] = [1, 2, 3];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7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S TT Commons" panose="02000506040000020004" pitchFamily="2" charset="77"/>
              </a:rPr>
              <a:t>Creating Custom Types</a:t>
            </a:r>
          </a:p>
        </p:txBody>
      </p:sp>
    </p:spTree>
    <p:extLst>
      <p:ext uri="{BB962C8B-B14F-4D97-AF65-F5344CB8AC3E}">
        <p14:creationId xmlns:p14="http://schemas.microsoft.com/office/powerpoint/2010/main" val="137083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9263-7571-8747-94E3-F2D418E0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C1C60-6170-4F48-9A32-66F08637A91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Structs</a:t>
            </a:r>
          </a:p>
          <a:p>
            <a:r>
              <a:rPr lang="en-US" dirty="0">
                <a:solidFill>
                  <a:schemeClr val="bg1"/>
                </a:solidFill>
              </a:rPr>
              <a:t>A combination of different data types which create a custom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B1A0C-93BA-1747-BADA-DE81038219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Enums</a:t>
            </a:r>
          </a:p>
          <a:p>
            <a:r>
              <a:rPr lang="en-US" dirty="0">
                <a:solidFill>
                  <a:schemeClr val="bg1"/>
                </a:solidFill>
              </a:rPr>
              <a:t>A way to define a custom type by explicitly defining its states</a:t>
            </a:r>
          </a:p>
        </p:txBody>
      </p:sp>
    </p:spTree>
    <p:extLst>
      <p:ext uri="{BB962C8B-B14F-4D97-AF65-F5344CB8AC3E}">
        <p14:creationId xmlns:p14="http://schemas.microsoft.com/office/powerpoint/2010/main" val="355589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Structs are defined by using the “struct” keyword alongside a name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Structs are your means of combining different data types together underneath the umbrella of a custom type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Instantiating a struct looks like this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Example struct</a:t>
            </a:r>
          </a:p>
          <a:p>
            <a:endParaRPr lang="en-US" dirty="0"/>
          </a:p>
          <a:p>
            <a:r>
              <a:rPr lang="en-US" dirty="0"/>
              <a:t>struct Coffee {</a:t>
            </a:r>
          </a:p>
          <a:p>
            <a:r>
              <a:rPr lang="en-US" dirty="0"/>
              <a:t>  id: i64,</a:t>
            </a:r>
          </a:p>
          <a:p>
            <a:r>
              <a:rPr lang="en-US" dirty="0"/>
              <a:t>  name: String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let coffee = Coffee {</a:t>
            </a:r>
          </a:p>
          <a:p>
            <a:r>
              <a:rPr lang="en-US" dirty="0"/>
              <a:t>  id: 123456,</a:t>
            </a:r>
          </a:p>
          <a:p>
            <a:r>
              <a:rPr lang="en-US" dirty="0"/>
              <a:t>  name: String::new(“Latte”)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An </a:t>
            </a:r>
            <a:r>
              <a:rPr lang="en-US" dirty="0" err="1"/>
              <a:t>enum</a:t>
            </a:r>
            <a:r>
              <a:rPr lang="en-US" dirty="0"/>
              <a:t> is defined via the “</a:t>
            </a:r>
            <a:r>
              <a:rPr lang="en-US" dirty="0" err="1"/>
              <a:t>enum</a:t>
            </a:r>
            <a:r>
              <a:rPr lang="en-US" dirty="0"/>
              <a:t>” keyword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20000"/>
              </a:lnSpc>
              <a:buNone/>
            </a:pP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Using an </a:t>
            </a:r>
            <a:r>
              <a:rPr lang="en-US" dirty="0" err="1"/>
              <a:t>enum</a:t>
            </a:r>
            <a:r>
              <a:rPr lang="en-US" dirty="0"/>
              <a:t> looks like this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Example </a:t>
            </a:r>
            <a:r>
              <a:rPr lang="en-US" dirty="0" err="1"/>
              <a:t>enum</a:t>
            </a:r>
            <a:endParaRPr lang="en-US" dirty="0"/>
          </a:p>
          <a:p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CoffeeType</a:t>
            </a:r>
            <a:r>
              <a:rPr lang="en-US" dirty="0"/>
              <a:t> {</a:t>
            </a:r>
          </a:p>
          <a:p>
            <a:r>
              <a:rPr lang="en-US" dirty="0"/>
              <a:t>  HOT,</a:t>
            </a:r>
          </a:p>
          <a:p>
            <a:r>
              <a:rPr lang="en-US" dirty="0"/>
              <a:t>  ICED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// Example usage</a:t>
            </a:r>
          </a:p>
          <a:p>
            <a:r>
              <a:rPr lang="en-US" dirty="0"/>
              <a:t>let </a:t>
            </a:r>
            <a:r>
              <a:rPr lang="en-US" dirty="0" err="1"/>
              <a:t>my_coffee</a:t>
            </a:r>
            <a:r>
              <a:rPr lang="en-US" dirty="0"/>
              <a:t> = Coffee {</a:t>
            </a:r>
          </a:p>
          <a:p>
            <a:r>
              <a:rPr lang="en-US" dirty="0"/>
              <a:t>  id: 123456,</a:t>
            </a:r>
          </a:p>
          <a:p>
            <a:r>
              <a:rPr lang="en-US" dirty="0"/>
              <a:t>  </a:t>
            </a:r>
            <a:r>
              <a:rPr lang="en-US" dirty="0" err="1"/>
              <a:t>coffee_type</a:t>
            </a:r>
            <a:r>
              <a:rPr lang="en-US" dirty="0"/>
              <a:t>: </a:t>
            </a:r>
            <a:r>
              <a:rPr lang="en-US" dirty="0" err="1"/>
              <a:t>CoffeeType</a:t>
            </a:r>
            <a:r>
              <a:rPr lang="en-US" dirty="0"/>
              <a:t>::HOT,</a:t>
            </a:r>
          </a:p>
          <a:p>
            <a:r>
              <a:rPr lang="en-US" dirty="0"/>
              <a:t>  name: String::new(“Latte”)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An </a:t>
            </a:r>
            <a:r>
              <a:rPr lang="en-US" dirty="0" err="1"/>
              <a:t>enum</a:t>
            </a:r>
            <a:r>
              <a:rPr lang="en-US" dirty="0"/>
              <a:t> can have data attached to it as well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20000"/>
              </a:lnSpc>
              <a:buNone/>
            </a:pP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Example of an </a:t>
            </a:r>
            <a:r>
              <a:rPr lang="en-US" dirty="0" err="1"/>
              <a:t>enum</a:t>
            </a:r>
            <a:r>
              <a:rPr lang="en-US" dirty="0"/>
              <a:t> with data attached. Here we have the temperature attached to it.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Including data with </a:t>
            </a:r>
            <a:r>
              <a:rPr lang="en-US" dirty="0" err="1"/>
              <a:t>enums</a:t>
            </a:r>
            <a:endParaRPr lang="en-US" dirty="0"/>
          </a:p>
          <a:p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CoffeeType</a:t>
            </a:r>
            <a:r>
              <a:rPr lang="en-US" dirty="0"/>
              <a:t> {</a:t>
            </a:r>
          </a:p>
          <a:p>
            <a:r>
              <a:rPr lang="en-US" dirty="0"/>
              <a:t>  HOT(f32),</a:t>
            </a:r>
          </a:p>
          <a:p>
            <a:r>
              <a:rPr lang="en-US" dirty="0"/>
              <a:t>  ICED(f32)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// Example usage</a:t>
            </a:r>
          </a:p>
          <a:p>
            <a:r>
              <a:rPr lang="en-US" dirty="0"/>
              <a:t>let </a:t>
            </a:r>
            <a:r>
              <a:rPr lang="en-US" dirty="0" err="1"/>
              <a:t>my_coffee</a:t>
            </a:r>
            <a:r>
              <a:rPr lang="en-US" dirty="0"/>
              <a:t> = Coffee {</a:t>
            </a:r>
          </a:p>
          <a:p>
            <a:r>
              <a:rPr lang="en-US" dirty="0"/>
              <a:t>  id: 123456,</a:t>
            </a:r>
          </a:p>
          <a:p>
            <a:r>
              <a:rPr lang="en-US" dirty="0"/>
              <a:t>  </a:t>
            </a:r>
            <a:r>
              <a:rPr lang="en-US" dirty="0" err="1"/>
              <a:t>coffee_type</a:t>
            </a:r>
            <a:r>
              <a:rPr lang="en-US" dirty="0"/>
              <a:t>: </a:t>
            </a:r>
            <a:r>
              <a:rPr lang="en-US" dirty="0" err="1"/>
              <a:t>CoffeeType</a:t>
            </a:r>
            <a:r>
              <a:rPr lang="en-US" dirty="0"/>
              <a:t>::HOT(102.5),</a:t>
            </a:r>
          </a:p>
          <a:p>
            <a:r>
              <a:rPr lang="en-US" dirty="0"/>
              <a:t>  name: String::new(“Latte”)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  <a:p>
            <a:r>
              <a:rPr lang="en-US" dirty="0"/>
              <a:t>Custom data types</a:t>
            </a:r>
          </a:p>
          <a:p>
            <a:pPr lvl="1"/>
            <a:r>
              <a:rPr lang="en-US" dirty="0"/>
              <a:t>Structs</a:t>
            </a:r>
          </a:p>
          <a:p>
            <a:pPr lvl="1"/>
            <a:r>
              <a:rPr lang="en-US" dirty="0"/>
              <a:t>Enums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8099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9EF761-8559-BE42-831E-1C9777FE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20" y="4485934"/>
            <a:ext cx="15643560" cy="1315131"/>
          </a:xfrm>
        </p:spPr>
        <p:txBody>
          <a:bodyPr/>
          <a:lstStyle/>
          <a:p>
            <a:r>
              <a:rPr lang="en-US" sz="7200" dirty="0"/>
              <a:t>Variables are immutable by default</a:t>
            </a:r>
            <a:br>
              <a:rPr lang="en-US" sz="7200" dirty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70844347"/>
      </p:ext>
    </p:extLst>
  </p:cSld>
  <p:clrMapOvr>
    <a:masterClrMapping/>
  </p:clrMapOvr>
  <p:transition spd="slow"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Defining an immutable variable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Defining a mutable variable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Defining a constant. A constant is always immutable and valid throughout the life of your program.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Shadowing a variable is possible. This is how to perform a transformation on a value where the variable remains immutable.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Variables	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my_number</a:t>
            </a:r>
            <a:r>
              <a:rPr lang="en-US" dirty="0"/>
              <a:t> = 1;</a:t>
            </a:r>
          </a:p>
          <a:p>
            <a:endParaRPr lang="en-US" dirty="0"/>
          </a:p>
          <a:p>
            <a:r>
              <a:rPr lang="en-US" dirty="0"/>
              <a:t>let mut </a:t>
            </a:r>
            <a:r>
              <a:rPr lang="en-US" dirty="0" err="1"/>
              <a:t>my_other_number</a:t>
            </a:r>
            <a:r>
              <a:rPr lang="en-US" dirty="0"/>
              <a:t> = 2;</a:t>
            </a:r>
          </a:p>
          <a:p>
            <a:endParaRPr lang="en-US" dirty="0"/>
          </a:p>
          <a:p>
            <a:r>
              <a:rPr lang="en-US" dirty="0"/>
              <a:t>const IMPORTANT_NUMBER: i32 = 42;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my_number</a:t>
            </a:r>
            <a:r>
              <a:rPr lang="en-US" dirty="0"/>
              <a:t> = 2;</a:t>
            </a:r>
          </a:p>
          <a:p>
            <a:endParaRPr lang="en-US" dirty="0"/>
          </a:p>
          <a:p>
            <a:r>
              <a:rPr lang="en-US" sz="2400" dirty="0"/>
              <a:t>// “</a:t>
            </a:r>
            <a:r>
              <a:rPr lang="en-US" sz="2400" dirty="0" err="1"/>
              <a:t>my_number</a:t>
            </a:r>
            <a:r>
              <a:rPr lang="en-US" sz="2400" dirty="0"/>
              <a:t>” now points to the number ”2”</a:t>
            </a:r>
          </a:p>
        </p:txBody>
      </p:sp>
    </p:spTree>
    <p:extLst>
      <p:ext uri="{BB962C8B-B14F-4D97-AF65-F5344CB8AC3E}">
        <p14:creationId xmlns:p14="http://schemas.microsoft.com/office/powerpoint/2010/main" val="31314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9263-7571-8747-94E3-F2D418E0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C1C60-6170-4F48-9A32-66F08637A91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B1A0C-93BA-1747-BADA-DE81038219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0711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62323C8-7773-EF41-A370-76A43DD03C42}"/>
              </a:ext>
            </a:extLst>
          </p:cNvPr>
          <p:cNvSpPr txBox="1">
            <a:spLocks/>
          </p:cNvSpPr>
          <p:nvPr/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marR="0" indent="-358775" algn="l" defTabSz="878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 3" panose="05040102010807070707" pitchFamily="18" charset="2"/>
              <a:buChar char="t"/>
              <a:tabLst/>
              <a:defRPr sz="2800" b="0" i="0" kern="1200" baseline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marR="0" indent="0" algn="l" defTabSz="878982" rtl="0" eaLnBrk="1" fontAlgn="auto" latinLnBrk="0" hangingPunct="1">
              <a:lnSpc>
                <a:spcPts val="4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 baseline="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568326" marR="0" indent="0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3000" b="0" i="0" kern="1200">
                <a:solidFill>
                  <a:schemeClr val="tx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7335">
              <a:lnSpc>
                <a:spcPct val="120000"/>
              </a:lnSpc>
            </a:pPr>
            <a:r>
              <a:rPr lang="en-US" dirty="0"/>
              <a:t>A simple comment looks like this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Comments can also be placed at the end of a line of code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Documentation comments are created with three forward slashes. These are used when creating external crates. Documentation is generated from comments like these.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F9CDE5-689A-7B4C-AF6E-E3FA8DE660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Comments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my_number</a:t>
            </a:r>
            <a:r>
              <a:rPr lang="en-US" dirty="0"/>
              <a:t> = 2; // Another comment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/// Subtracts “y” from “x”</a:t>
            </a:r>
          </a:p>
          <a:p>
            <a:r>
              <a:rPr lang="en-US" dirty="0"/>
              <a:t>pub </a:t>
            </a:r>
            <a:r>
              <a:rPr lang="en-US" dirty="0" err="1"/>
              <a:t>fn</a:t>
            </a:r>
            <a:r>
              <a:rPr lang="en-US" dirty="0"/>
              <a:t> subtract(x: i32, y: i32) -&gt; i32 {</a:t>
            </a:r>
            <a:br>
              <a:rPr lang="en-US" dirty="0"/>
            </a:br>
            <a:r>
              <a:rPr lang="en-US" dirty="0"/>
              <a:t>    x - y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859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Rust Syntax</a:t>
            </a:r>
          </a:p>
          <a:p>
            <a:pPr lvl="1"/>
            <a:r>
              <a:rPr lang="en-US" dirty="0"/>
              <a:t>Variables </a:t>
            </a:r>
          </a:p>
          <a:p>
            <a:pPr lvl="1"/>
            <a:r>
              <a:rPr lang="en-US" dirty="0"/>
              <a:t>Immutability and mutability</a:t>
            </a:r>
          </a:p>
          <a:p>
            <a:pPr lvl="1"/>
            <a:r>
              <a:rPr lang="en-US" dirty="0"/>
              <a:t>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91912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S TT Commons" panose="02000506040000020004" pitchFamily="2" charset="77"/>
              </a:rPr>
              <a:t>Primitive Data Types in Rust</a:t>
            </a:r>
          </a:p>
        </p:txBody>
      </p:sp>
    </p:spTree>
    <p:extLst>
      <p:ext uri="{BB962C8B-B14F-4D97-AF65-F5344CB8AC3E}">
        <p14:creationId xmlns:p14="http://schemas.microsoft.com/office/powerpoint/2010/main" val="161609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9263-7571-8747-94E3-F2D418E0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Type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C1C60-6170-4F48-9A32-66F08637A91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Scalar</a:t>
            </a:r>
          </a:p>
          <a:p>
            <a:r>
              <a:rPr lang="en-US" dirty="0">
                <a:solidFill>
                  <a:schemeClr val="bg1"/>
                </a:solidFill>
              </a:rPr>
              <a:t>These are types that represent a single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B1A0C-93BA-1747-BADA-DE81038219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Compound</a:t>
            </a:r>
          </a:p>
          <a:p>
            <a:r>
              <a:rPr lang="en-US" dirty="0">
                <a:solidFill>
                  <a:schemeClr val="bg1"/>
                </a:solidFill>
              </a:rPr>
              <a:t>Types that represent multiple values</a:t>
            </a:r>
          </a:p>
        </p:txBody>
      </p:sp>
    </p:spTree>
    <p:extLst>
      <p:ext uri="{BB962C8B-B14F-4D97-AF65-F5344CB8AC3E}">
        <p14:creationId xmlns:p14="http://schemas.microsoft.com/office/powerpoint/2010/main" val="340725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F285-C99B-7D4C-B898-915DF400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7816E-48A1-8F4D-BF7D-D16B31F68B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dirty="0"/>
              <a:t>Integer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BC742-8CA3-104A-B3D8-803E89DB1D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dirty="0"/>
              <a:t>Floating 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77F2E2-3B77-644F-A80B-BDF320C6121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1C5C8-4F7E-3448-8241-74FCA99C43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dirty="0"/>
              <a:t>Character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714573-1BD6-87E9-3089-1820C0C2CFD4}"/>
              </a:ext>
            </a:extLst>
          </p:cNvPr>
          <p:cNvGrpSpPr/>
          <p:nvPr/>
        </p:nvGrpSpPr>
        <p:grpSpPr>
          <a:xfrm>
            <a:off x="4037983" y="10771079"/>
            <a:ext cx="10212034" cy="1123673"/>
            <a:chOff x="3713216" y="8687426"/>
            <a:chExt cx="10212034" cy="1123673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8D5CAF3-EF75-2D9D-C77A-E3DD866ABFDB}"/>
                </a:ext>
              </a:extLst>
            </p:cNvPr>
            <p:cNvSpPr/>
            <p:nvPr/>
          </p:nvSpPr>
          <p:spPr>
            <a:xfrm>
              <a:off x="4091075" y="8882656"/>
              <a:ext cx="9834175" cy="73321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A84E2D0-E7EF-9DA2-87A4-E379AB3DC2D4}"/>
                </a:ext>
              </a:extLst>
            </p:cNvPr>
            <p:cNvGrpSpPr/>
            <p:nvPr/>
          </p:nvGrpSpPr>
          <p:grpSpPr>
            <a:xfrm>
              <a:off x="3713216" y="8687426"/>
              <a:ext cx="1123673" cy="1123673"/>
              <a:chOff x="7485214" y="4870043"/>
              <a:chExt cx="3317571" cy="331757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312CB74-240B-B042-E780-2F8AEB3D3B71}"/>
                  </a:ext>
                </a:extLst>
              </p:cNvPr>
              <p:cNvSpPr/>
              <p:nvPr/>
            </p:nvSpPr>
            <p:spPr>
              <a:xfrm>
                <a:off x="7485216" y="4870045"/>
                <a:ext cx="3317569" cy="331756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9D9A6A7-3F78-41DE-197C-B96AAFBAB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85214" y="4870043"/>
                <a:ext cx="3317571" cy="3317571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6A1693-1133-38FA-8805-1E31E9D8D64F}"/>
                </a:ext>
              </a:extLst>
            </p:cNvPr>
            <p:cNvSpPr txBox="1"/>
            <p:nvPr/>
          </p:nvSpPr>
          <p:spPr>
            <a:xfrm>
              <a:off x="4914334" y="8890306"/>
              <a:ext cx="8817703" cy="582467"/>
            </a:xfrm>
            <a:prstGeom prst="rect">
              <a:avLst/>
            </a:prstGeom>
            <a:noFill/>
          </p:spPr>
          <p:txBody>
            <a:bodyPr wrap="square" lIns="0" rtlCol="0" anchor="t">
              <a:spAutoFit/>
            </a:bodyPr>
            <a:lstStyle/>
            <a:p>
              <a:pPr>
                <a:lnSpc>
                  <a:spcPts val="4170"/>
                </a:lnSpc>
                <a:spcBef>
                  <a:spcPts val="600"/>
                </a:spcBef>
                <a:spcAft>
                  <a:spcPts val="1800"/>
                </a:spcAft>
              </a:pPr>
              <a:r>
                <a:rPr lang="en-US" sz="2200" dirty="0">
                  <a:ea typeface="PS TT Commons Book" charset="0"/>
                  <a:cs typeface="PS TT Commons Book" charset="0"/>
                </a:rPr>
                <a:t>Use dark text or icons instead of white on yellow or green shapes.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239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  <p:bldP spid="6" grpId="0" uiExpand="1" build="p" animBg="1"/>
    </p:bldLst>
  </p:timing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189429</TotalTime>
  <Words>716</Words>
  <Application>Microsoft Macintosh PowerPoint</Application>
  <PresentationFormat>Custom</PresentationFormat>
  <Paragraphs>189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Variables are immutable by default </vt:lpstr>
      <vt:lpstr>PowerPoint Presentation</vt:lpstr>
      <vt:lpstr>Comments</vt:lpstr>
      <vt:lpstr>PowerPoint Presentation</vt:lpstr>
      <vt:lpstr>PowerPoint Presentation</vt:lpstr>
      <vt:lpstr>Primitive Data Types in Rust</vt:lpstr>
      <vt:lpstr>Date Type Categories</vt:lpstr>
      <vt:lpstr>Scalar Types</vt:lpstr>
      <vt:lpstr>PowerPoint Presentation</vt:lpstr>
      <vt:lpstr>PowerPoint Presentation</vt:lpstr>
      <vt:lpstr>Compound Types</vt:lpstr>
      <vt:lpstr>PowerPoint Presentation</vt:lpstr>
      <vt:lpstr>Creating Custom Types</vt:lpstr>
      <vt:lpstr>Custom Types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Zachary Bennett</cp:lastModifiedBy>
  <cp:revision>1610</cp:revision>
  <cp:lastPrinted>2021-01-14T21:20:43Z</cp:lastPrinted>
  <dcterms:created xsi:type="dcterms:W3CDTF">2020-12-18T20:24:02Z</dcterms:created>
  <dcterms:modified xsi:type="dcterms:W3CDTF">2023-08-26T11:46:27Z</dcterms:modified>
</cp:coreProperties>
</file>